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9" r:id="rId4"/>
    <p:sldId id="258" r:id="rId5"/>
    <p:sldId id="275" r:id="rId6"/>
    <p:sldId id="260" r:id="rId7"/>
    <p:sldId id="262" r:id="rId8"/>
    <p:sldId id="263" r:id="rId9"/>
    <p:sldId id="264" r:id="rId10"/>
    <p:sldId id="265" r:id="rId11"/>
    <p:sldId id="267" r:id="rId12"/>
    <p:sldId id="274" r:id="rId13"/>
    <p:sldId id="269" r:id="rId14"/>
    <p:sldId id="270" r:id="rId15"/>
    <p:sldId id="271" r:id="rId16"/>
    <p:sldId id="273" r:id="rId17"/>
  </p:sldIdLst>
  <p:sldSz cx="9144000" cy="6858000" type="screen4x3"/>
  <p:notesSz cx="6794500" cy="99314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E63A49F5-D3DD-47D1-AC6B-02AFF253D956}">
          <p14:sldIdLst>
            <p14:sldId id="256"/>
            <p14:sldId id="257"/>
            <p14:sldId id="259"/>
            <p14:sldId id="258"/>
            <p14:sldId id="275"/>
            <p14:sldId id="260"/>
            <p14:sldId id="262"/>
            <p14:sldId id="263"/>
            <p14:sldId id="264"/>
            <p14:sldId id="265"/>
            <p14:sldId id="267"/>
            <p14:sldId id="274"/>
            <p14:sldId id="269"/>
            <p14:sldId id="270"/>
            <p14:sldId id="271"/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8" autoAdjust="0"/>
    <p:restoredTop sz="86386" autoAdjust="0"/>
  </p:normalViewPr>
  <p:slideViewPr>
    <p:cSldViewPr showGuides="1">
      <p:cViewPr varScale="1">
        <p:scale>
          <a:sx n="66" d="100"/>
          <a:sy n="66" d="100"/>
        </p:scale>
        <p:origin x="58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2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42E12B-9228-46A2-A18E-DEE76F41CD1C}" type="datetimeFigureOut">
              <a:rPr lang="nl-NL" smtClean="0"/>
              <a:pPr/>
              <a:t>27-3-2019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67CA5-3C00-4560-A51D-B2F702024D46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30116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735B22-9572-4153-BC27-0A235D98B3C9}" type="datetimeFigureOut">
              <a:rPr lang="nl-NL" smtClean="0"/>
              <a:pPr/>
              <a:t>27-3-2019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09C8C-5F1A-44AC-8F7F-9D03774010B5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6078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Kraam = bevalling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09C8C-5F1A-44AC-8F7F-9D03774010B5}" type="slidenum">
              <a:rPr lang="nl-NL" smtClean="0"/>
              <a:pPr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7627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Waarom is </a:t>
            </a:r>
            <a:r>
              <a:rPr lang="nl-NL"/>
              <a:t>een psycholoog </a:t>
            </a:r>
            <a:r>
              <a:rPr lang="nl-NL" dirty="0"/>
              <a:t>geen paramedicus? Universitaire opleiding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09C8C-5F1A-44AC-8F7F-9D03774010B5}" type="slidenum">
              <a:rPr lang="nl-NL" smtClean="0"/>
              <a:pPr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1905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78F7-FCC4-414F-86B4-C7156480E2CD}" type="datetimeFigureOut">
              <a:rPr lang="nl-NL" smtClean="0"/>
              <a:pPr/>
              <a:t>27-3-2019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0EA74-5D02-47B4-AC74-A6AF54B8D850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0014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78F7-FCC4-414F-86B4-C7156480E2CD}" type="datetimeFigureOut">
              <a:rPr lang="nl-NL" smtClean="0"/>
              <a:pPr/>
              <a:t>27-3-2019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0EA74-5D02-47B4-AC74-A6AF54B8D850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0103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78F7-FCC4-414F-86B4-C7156480E2CD}" type="datetimeFigureOut">
              <a:rPr lang="nl-NL" smtClean="0"/>
              <a:pPr/>
              <a:t>27-3-2019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0EA74-5D02-47B4-AC74-A6AF54B8D850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1789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78F7-FCC4-414F-86B4-C7156480E2CD}" type="datetimeFigureOut">
              <a:rPr lang="nl-NL" smtClean="0"/>
              <a:pPr/>
              <a:t>27-3-2019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0EA74-5D02-47B4-AC74-A6AF54B8D850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3916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78F7-FCC4-414F-86B4-C7156480E2CD}" type="datetimeFigureOut">
              <a:rPr lang="nl-NL" smtClean="0"/>
              <a:pPr/>
              <a:t>27-3-2019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0EA74-5D02-47B4-AC74-A6AF54B8D850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0463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78F7-FCC4-414F-86B4-C7156480E2CD}" type="datetimeFigureOut">
              <a:rPr lang="nl-NL" smtClean="0"/>
              <a:pPr/>
              <a:t>27-3-2019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0EA74-5D02-47B4-AC74-A6AF54B8D850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9302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78F7-FCC4-414F-86B4-C7156480E2CD}" type="datetimeFigureOut">
              <a:rPr lang="nl-NL" smtClean="0"/>
              <a:pPr/>
              <a:t>27-3-2019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0EA74-5D02-47B4-AC74-A6AF54B8D850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4287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78F7-FCC4-414F-86B4-C7156480E2CD}" type="datetimeFigureOut">
              <a:rPr lang="nl-NL" smtClean="0"/>
              <a:pPr/>
              <a:t>27-3-2019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0EA74-5D02-47B4-AC74-A6AF54B8D850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2264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78F7-FCC4-414F-86B4-C7156480E2CD}" type="datetimeFigureOut">
              <a:rPr lang="nl-NL" smtClean="0"/>
              <a:pPr/>
              <a:t>27-3-2019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0EA74-5D02-47B4-AC74-A6AF54B8D850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9575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78F7-FCC4-414F-86B4-C7156480E2CD}" type="datetimeFigureOut">
              <a:rPr lang="nl-NL" smtClean="0"/>
              <a:pPr/>
              <a:t>27-3-2019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0EA74-5D02-47B4-AC74-A6AF54B8D850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7137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78F7-FCC4-414F-86B4-C7156480E2CD}" type="datetimeFigureOut">
              <a:rPr lang="nl-NL" smtClean="0"/>
              <a:pPr/>
              <a:t>27-3-2019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0EA74-5D02-47B4-AC74-A6AF54B8D850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8344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378F7-FCC4-414F-86B4-C7156480E2CD}" type="datetimeFigureOut">
              <a:rPr lang="nl-NL" smtClean="0"/>
              <a:pPr/>
              <a:t>27-3-2019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0EA74-5D02-47B4-AC74-A6AF54B8D850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4924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FF0000"/>
                </a:solidFill>
              </a:rPr>
              <a:t>Andere zorgverleners </a:t>
            </a:r>
            <a:br>
              <a:rPr lang="nl-NL" b="1" dirty="0">
                <a:solidFill>
                  <a:srgbClr val="FF0000"/>
                </a:solidFill>
              </a:rPr>
            </a:br>
            <a:r>
              <a:rPr lang="nl-NL" b="1" dirty="0">
                <a:solidFill>
                  <a:srgbClr val="FF0000"/>
                </a:solidFill>
              </a:rPr>
              <a:t>in de 1</a:t>
            </a:r>
            <a:r>
              <a:rPr lang="nl-NL" b="1" baseline="30000" dirty="0">
                <a:solidFill>
                  <a:srgbClr val="FF0000"/>
                </a:solidFill>
              </a:rPr>
              <a:t>e</a:t>
            </a:r>
            <a:r>
              <a:rPr lang="nl-NL" b="1" dirty="0">
                <a:solidFill>
                  <a:srgbClr val="FF0000"/>
                </a:solidFill>
              </a:rPr>
              <a:t> lijn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>
                <a:solidFill>
                  <a:schemeClr val="tx1"/>
                </a:solidFill>
              </a:rPr>
              <a:t>Taak 5</a:t>
            </a:r>
          </a:p>
          <a:p>
            <a:r>
              <a:rPr lang="nl-NL" sz="2400" dirty="0">
                <a:solidFill>
                  <a:schemeClr val="tx1"/>
                </a:solidFill>
              </a:rPr>
              <a:t>Hoofdstuk 5</a:t>
            </a:r>
          </a:p>
          <a:p>
            <a:r>
              <a:rPr lang="nl-NL" sz="2400" dirty="0">
                <a:solidFill>
                  <a:schemeClr val="tx1"/>
                </a:solidFill>
              </a:rPr>
              <a:t>Inleiding in de gezondheidszorg</a:t>
            </a:r>
          </a:p>
        </p:txBody>
      </p:sp>
    </p:spTree>
    <p:extLst>
      <p:ext uri="{BB962C8B-B14F-4D97-AF65-F5344CB8AC3E}">
        <p14:creationId xmlns:p14="http://schemas.microsoft.com/office/powerpoint/2010/main" val="3399070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FF0000"/>
                </a:solidFill>
              </a:rPr>
              <a:t>Bevallen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412776"/>
            <a:ext cx="8856984" cy="5040560"/>
          </a:xfrm>
        </p:spPr>
        <p:txBody>
          <a:bodyPr>
            <a:normAutofit fontScale="85000" lnSpcReduction="10000"/>
          </a:bodyPr>
          <a:lstStyle/>
          <a:p>
            <a:r>
              <a:rPr lang="nl-NL" dirty="0"/>
              <a:t>Bij gezonde zwangerschap keuze tussen:</a:t>
            </a:r>
          </a:p>
          <a:p>
            <a:pPr lvl="1"/>
            <a:r>
              <a:rPr lang="nl-NL" dirty="0"/>
              <a:t>Thuisbevalling</a:t>
            </a:r>
          </a:p>
          <a:p>
            <a:pPr lvl="1"/>
            <a:r>
              <a:rPr lang="nl-NL" dirty="0"/>
              <a:t>Poliklinische bevalling </a:t>
            </a:r>
          </a:p>
          <a:p>
            <a:pPr marL="457200" lvl="1" indent="0">
              <a:buNone/>
            </a:pPr>
            <a:r>
              <a:rPr lang="nl-NL" dirty="0"/>
              <a:t>	= Bevalling onder leiding van verloskundige in het ziekenhuis</a:t>
            </a:r>
          </a:p>
          <a:p>
            <a:pPr marL="457200" lvl="1" indent="0">
              <a:buNone/>
            </a:pPr>
            <a:endParaRPr lang="nl-NL" dirty="0"/>
          </a:p>
          <a:p>
            <a:r>
              <a:rPr lang="nl-NL" dirty="0"/>
              <a:t>Bij problemen tijdens zwangerschap:</a:t>
            </a:r>
          </a:p>
          <a:p>
            <a:pPr lvl="1"/>
            <a:r>
              <a:rPr lang="nl-NL" dirty="0"/>
              <a:t>Klinische bevalling </a:t>
            </a:r>
          </a:p>
          <a:p>
            <a:pPr marL="457200" lvl="1" indent="0">
              <a:buNone/>
            </a:pPr>
            <a:r>
              <a:rPr lang="nl-NL" dirty="0"/>
              <a:t>	= In het ziekenhuis onder leiding van gynaecoloog </a:t>
            </a:r>
          </a:p>
          <a:p>
            <a:pPr marL="457200" lvl="1" indent="0">
              <a:buNone/>
            </a:pPr>
            <a:r>
              <a:rPr lang="nl-NL" dirty="0"/>
              <a:t>	</a:t>
            </a:r>
          </a:p>
          <a:p>
            <a:r>
              <a:rPr lang="nl-NL" dirty="0"/>
              <a:t>In Nederland bevallen veel vrouwen thuis</a:t>
            </a:r>
          </a:p>
          <a:p>
            <a:r>
              <a:rPr lang="nl-NL" dirty="0"/>
              <a:t>In andere landen bevallen vrouwen vooral in het ziekenhuis</a:t>
            </a:r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38100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FF0000"/>
                </a:solidFill>
              </a:rPr>
              <a:t>Kraamzorg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Kraamzorg:</a:t>
            </a:r>
          </a:p>
          <a:p>
            <a:r>
              <a:rPr lang="nl-NL" dirty="0">
                <a:solidFill>
                  <a:srgbClr val="FF0000"/>
                </a:solidFill>
              </a:rPr>
              <a:t>Wat:</a:t>
            </a:r>
            <a:r>
              <a:rPr lang="nl-NL" dirty="0"/>
              <a:t>		ondersteunen moeder en kind</a:t>
            </a:r>
          </a:p>
          <a:p>
            <a:r>
              <a:rPr lang="nl-NL" dirty="0">
                <a:solidFill>
                  <a:srgbClr val="FF0000"/>
                </a:solidFill>
              </a:rPr>
              <a:t>Wanneer:</a:t>
            </a:r>
            <a:r>
              <a:rPr lang="nl-NL" dirty="0"/>
              <a:t>	tijdens de bevalling en in de                          			kraamperiode</a:t>
            </a:r>
          </a:p>
          <a:p>
            <a:r>
              <a:rPr lang="nl-NL" dirty="0">
                <a:solidFill>
                  <a:srgbClr val="FF0000"/>
                </a:solidFill>
              </a:rPr>
              <a:t>Wie:</a:t>
            </a:r>
            <a:r>
              <a:rPr lang="nl-NL" dirty="0"/>
              <a:t>		thuiszorg, andere organisaties</a:t>
            </a:r>
          </a:p>
          <a:p>
            <a:r>
              <a:rPr lang="nl-NL" dirty="0">
                <a:solidFill>
                  <a:srgbClr val="FF0000"/>
                </a:solidFill>
              </a:rPr>
              <a:t>Belangrijk!	</a:t>
            </a:r>
            <a:r>
              <a:rPr lang="nl-NL" dirty="0"/>
              <a:t>al in het begin van de 					zwangerschap regelen</a:t>
            </a:r>
            <a:endParaRPr lang="nl-NL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85299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47929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Hulp bij psychische problemen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Zie reader – m.i.v. 2014 uitvoering door:</a:t>
            </a:r>
          </a:p>
          <a:p>
            <a:pPr lvl="1"/>
            <a:r>
              <a:rPr lang="nl-NL" dirty="0"/>
              <a:t>Huisarts, evt. POH-GGZ</a:t>
            </a:r>
          </a:p>
          <a:p>
            <a:pPr lvl="2"/>
            <a:r>
              <a:rPr lang="nl-NL" dirty="0"/>
              <a:t>Valt onder basisverzekering (geen eigen risico)</a:t>
            </a:r>
          </a:p>
          <a:p>
            <a:pPr lvl="1"/>
            <a:r>
              <a:rPr lang="nl-NL" dirty="0"/>
              <a:t>Maatschappelijk werker</a:t>
            </a:r>
          </a:p>
          <a:p>
            <a:pPr lvl="2"/>
            <a:r>
              <a:rPr lang="nl-NL" dirty="0"/>
              <a:t>Gratis</a:t>
            </a:r>
          </a:p>
          <a:p>
            <a:pPr lvl="2"/>
            <a:r>
              <a:rPr lang="nl-NL" dirty="0"/>
              <a:t>Ook voor bijv. financiële problemen</a:t>
            </a:r>
          </a:p>
          <a:p>
            <a:pPr lvl="1"/>
            <a:r>
              <a:rPr lang="nl-NL" dirty="0"/>
              <a:t>Basis GGZ</a:t>
            </a:r>
          </a:p>
          <a:p>
            <a:pPr lvl="2"/>
            <a:r>
              <a:rPr lang="nl-NL" dirty="0"/>
              <a:t>Lichte, matige problemen</a:t>
            </a:r>
          </a:p>
          <a:p>
            <a:pPr lvl="2"/>
            <a:r>
              <a:rPr lang="nl-NL" dirty="0"/>
              <a:t>Valt onder basisverzekering (maar wel eerst eigen risico)</a:t>
            </a:r>
          </a:p>
          <a:p>
            <a:pPr lvl="1"/>
            <a:r>
              <a:rPr lang="nl-NL" dirty="0"/>
              <a:t>Gespecialiseerde GGZ</a:t>
            </a:r>
          </a:p>
          <a:p>
            <a:pPr lvl="2"/>
            <a:r>
              <a:rPr lang="nl-NL" dirty="0"/>
              <a:t>Ingewikkelde, zware problemen</a:t>
            </a:r>
          </a:p>
          <a:p>
            <a:pPr lvl="2"/>
            <a:r>
              <a:rPr lang="nl-NL" dirty="0"/>
              <a:t>Valt onder basisverzekering (maar wel eerst eigen risico)</a:t>
            </a:r>
          </a:p>
          <a:p>
            <a:pPr lvl="2"/>
            <a:endParaRPr lang="nl-N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FF0000"/>
                </a:solidFill>
              </a:rPr>
              <a:t>Thuiszorg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/>
          </a:bodyPr>
          <a:lstStyle/>
          <a:p>
            <a:r>
              <a:rPr lang="nl-NL" dirty="0"/>
              <a:t>Zorg aan huis voor mensen die nog thuis wonen, maar niet voor zichzelf kunnen zorgen</a:t>
            </a:r>
          </a:p>
          <a:p>
            <a:r>
              <a:rPr lang="nl-NL" dirty="0"/>
              <a:t>Alfahulp, </a:t>
            </a:r>
            <a:r>
              <a:rPr lang="nl-NL" dirty="0" err="1"/>
              <a:t>Verzorgenden</a:t>
            </a:r>
            <a:r>
              <a:rPr lang="nl-NL" dirty="0"/>
              <a:t> &amp; Verpleegkundigen  helpen bij:</a:t>
            </a:r>
          </a:p>
          <a:p>
            <a:pPr lvl="1"/>
            <a:r>
              <a:rPr lang="nl-NL" dirty="0"/>
              <a:t>Huishouden</a:t>
            </a:r>
          </a:p>
          <a:p>
            <a:pPr lvl="1"/>
            <a:r>
              <a:rPr lang="nl-NL" dirty="0"/>
              <a:t>Persoonlijke verzorging</a:t>
            </a:r>
          </a:p>
          <a:p>
            <a:pPr lvl="1"/>
            <a:r>
              <a:rPr lang="nl-NL" dirty="0"/>
              <a:t>Verpleging</a:t>
            </a:r>
          </a:p>
          <a:p>
            <a:pPr lvl="2"/>
            <a:r>
              <a:rPr lang="nl-NL" dirty="0"/>
              <a:t>Wondverzorging, stoma, injecties		</a:t>
            </a:r>
          </a:p>
        </p:txBody>
      </p:sp>
    </p:spTree>
    <p:extLst>
      <p:ext uri="{BB962C8B-B14F-4D97-AF65-F5344CB8AC3E}">
        <p14:creationId xmlns:p14="http://schemas.microsoft.com/office/powerpoint/2010/main" val="982414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FF0000"/>
                </a:solidFill>
              </a:rPr>
              <a:t>Steeds meer vraag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Thuiszorg vooral voor </a:t>
            </a:r>
          </a:p>
          <a:p>
            <a:pPr lvl="1"/>
            <a:r>
              <a:rPr lang="nl-NL" sz="2400" dirty="0"/>
              <a:t>ouderen </a:t>
            </a:r>
          </a:p>
          <a:p>
            <a:pPr lvl="1"/>
            <a:r>
              <a:rPr lang="nl-NL" sz="2400" dirty="0"/>
              <a:t>chronisch zieken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12976"/>
            <a:ext cx="4725096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IJL-RECHTS 3"/>
          <p:cNvSpPr/>
          <p:nvPr/>
        </p:nvSpPr>
        <p:spPr>
          <a:xfrm>
            <a:off x="4716016" y="4509120"/>
            <a:ext cx="1440160" cy="936104"/>
          </a:xfrm>
          <a:prstGeom prst="rightArrow">
            <a:avLst/>
          </a:prstGeom>
          <a:solidFill>
            <a:schemeClr val="tx1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6416822" y="2610778"/>
            <a:ext cx="26642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/>
              <a:t>Vanaf ± 2020:</a:t>
            </a:r>
          </a:p>
          <a:p>
            <a:pPr algn="ctr"/>
            <a:r>
              <a:rPr lang="nl-NL" b="1" dirty="0"/>
              <a:t>Vergrijzing</a:t>
            </a:r>
          </a:p>
          <a:p>
            <a:pPr algn="ctr"/>
            <a:r>
              <a:rPr lang="nl-NL" b="1" dirty="0"/>
              <a:t>=</a:t>
            </a:r>
          </a:p>
          <a:p>
            <a:pPr algn="ctr"/>
            <a:r>
              <a:rPr lang="nl-NL" b="1" dirty="0"/>
              <a:t>Veel ouderen</a:t>
            </a:r>
            <a:br>
              <a:rPr lang="nl-NL" b="1" dirty="0"/>
            </a:br>
            <a:r>
              <a:rPr lang="nl-NL" b="1" dirty="0"/>
              <a:t>&amp;</a:t>
            </a:r>
            <a:br>
              <a:rPr lang="nl-NL" b="1" dirty="0"/>
            </a:br>
            <a:r>
              <a:rPr lang="nl-NL" b="1" dirty="0"/>
              <a:t>zeer oude ouderen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6061" y="4483445"/>
            <a:ext cx="2990403" cy="1923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hthoek 5"/>
          <p:cNvSpPr/>
          <p:nvPr/>
        </p:nvSpPr>
        <p:spPr>
          <a:xfrm>
            <a:off x="1475656" y="6407002"/>
            <a:ext cx="1872208" cy="45099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/>
          <p:cNvSpPr txBox="1"/>
          <p:nvPr/>
        </p:nvSpPr>
        <p:spPr>
          <a:xfrm>
            <a:off x="4734394" y="3717032"/>
            <a:ext cx="19258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/>
              <a:t>± 70 jaar later</a:t>
            </a:r>
          </a:p>
        </p:txBody>
      </p:sp>
    </p:spTree>
    <p:extLst>
      <p:ext uri="{BB962C8B-B14F-4D97-AF65-F5344CB8AC3E}">
        <p14:creationId xmlns:p14="http://schemas.microsoft.com/office/powerpoint/2010/main" val="36660454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FF0000"/>
                </a:solidFill>
              </a:rPr>
              <a:t>Hoe krijg je thuiszorg?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 fontScale="85000" lnSpcReduction="20000"/>
          </a:bodyPr>
          <a:lstStyle/>
          <a:p>
            <a:r>
              <a:rPr lang="nl-NL" dirty="0"/>
              <a:t>Huishoudelijke hulp (WMO) </a:t>
            </a:r>
          </a:p>
          <a:p>
            <a:pPr>
              <a:buNone/>
            </a:pPr>
            <a:r>
              <a:rPr lang="nl-NL" dirty="0"/>
              <a:t>	&gt; gemeente</a:t>
            </a:r>
          </a:p>
          <a:p>
            <a:r>
              <a:rPr lang="nl-NL" dirty="0"/>
              <a:t>Verzorging/verpleging (WLZ) </a:t>
            </a:r>
          </a:p>
          <a:p>
            <a:pPr>
              <a:buNone/>
            </a:pPr>
            <a:r>
              <a:rPr lang="nl-NL" dirty="0"/>
              <a:t>	&gt; CIZ = Centrum Indicatiestelling Zorg</a:t>
            </a:r>
          </a:p>
          <a:p>
            <a:pPr marL="457200" lvl="1" indent="0">
              <a:buNone/>
            </a:pPr>
            <a:endParaRPr lang="nl-NL" dirty="0"/>
          </a:p>
          <a:p>
            <a:r>
              <a:rPr lang="nl-NL" dirty="0"/>
              <a:t>Intake:</a:t>
            </a:r>
          </a:p>
          <a:p>
            <a:pPr lvl="2"/>
            <a:r>
              <a:rPr lang="nl-NL" dirty="0"/>
              <a:t>Welke zorg cliënt nodig heeft</a:t>
            </a:r>
          </a:p>
          <a:p>
            <a:pPr lvl="2"/>
            <a:r>
              <a:rPr lang="nl-NL" dirty="0"/>
              <a:t>Hoeveel zorg nodig is</a:t>
            </a:r>
          </a:p>
          <a:p>
            <a:pPr lvl="2"/>
            <a:r>
              <a:rPr lang="nl-NL" dirty="0"/>
              <a:t>Wanneer de zorg nodig is</a:t>
            </a:r>
          </a:p>
          <a:p>
            <a:r>
              <a:rPr lang="nl-NL" dirty="0"/>
              <a:t>Na intake (als thuiszorg bij cliënt komt)</a:t>
            </a:r>
          </a:p>
          <a:p>
            <a:pPr lvl="2"/>
            <a:r>
              <a:rPr lang="nl-NL" dirty="0"/>
              <a:t>Vraaggericht werken </a:t>
            </a:r>
          </a:p>
          <a:p>
            <a:pPr lvl="2">
              <a:buNone/>
            </a:pPr>
            <a:r>
              <a:rPr lang="nl-NL" dirty="0"/>
              <a:t>     = aansluiten bij wensen van cliënt </a:t>
            </a:r>
          </a:p>
          <a:p>
            <a:pPr lvl="2">
              <a:buNone/>
            </a:pPr>
            <a:r>
              <a:rPr lang="nl-NL" dirty="0"/>
              <a:t>		bevordert zelfstandigheid, gevoel eigenwaarde</a:t>
            </a:r>
          </a:p>
        </p:txBody>
      </p:sp>
      <p:sp>
        <p:nvSpPr>
          <p:cNvPr id="4" name="PIJL-RECHTS 3"/>
          <p:cNvSpPr/>
          <p:nvPr/>
        </p:nvSpPr>
        <p:spPr>
          <a:xfrm>
            <a:off x="1619672" y="5877272"/>
            <a:ext cx="648072" cy="1177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9176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nl-NL" dirty="0">
                <a:solidFill>
                  <a:srgbClr val="FF0000"/>
                </a:solidFill>
              </a:rPr>
            </a:br>
            <a:r>
              <a:rPr lang="nl-NL" dirty="0">
                <a:solidFill>
                  <a:srgbClr val="FF0000"/>
                </a:solidFill>
              </a:rPr>
              <a:t>Wie betaalt de thuiszorg?</a:t>
            </a:r>
            <a:br>
              <a:rPr lang="nl-NL" dirty="0">
                <a:solidFill>
                  <a:srgbClr val="FF0000"/>
                </a:solidFill>
              </a:rPr>
            </a:b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WMO</a:t>
            </a:r>
          </a:p>
          <a:p>
            <a:pPr marL="400050" lvl="1" indent="0">
              <a:buNone/>
            </a:pPr>
            <a:r>
              <a:rPr lang="nl-NL" dirty="0"/>
              <a:t>= Wet Maatschappelijke Ondersteuning</a:t>
            </a:r>
          </a:p>
          <a:p>
            <a:pPr marL="800100" lvl="2" indent="0"/>
            <a:r>
              <a:rPr lang="nl-NL" dirty="0"/>
              <a:t>  eigen bijdrage verschilt per gemeente</a:t>
            </a:r>
          </a:p>
          <a:p>
            <a:r>
              <a:rPr lang="nl-NL" dirty="0"/>
              <a:t>WLZ</a:t>
            </a:r>
          </a:p>
          <a:p>
            <a:pPr lvl="1">
              <a:buNone/>
            </a:pPr>
            <a:r>
              <a:rPr lang="nl-NL" dirty="0"/>
              <a:t>= Wet Langdurige zorg</a:t>
            </a:r>
          </a:p>
          <a:p>
            <a:pPr lvl="2"/>
            <a:r>
              <a:rPr lang="nl-NL" dirty="0"/>
              <a:t>eigen bijdrage afhankelijk van leeftijd, gezinssituatie, benodigde zorg, inkomen</a:t>
            </a:r>
          </a:p>
        </p:txBody>
      </p:sp>
    </p:spTree>
    <p:extLst>
      <p:ext uri="{BB962C8B-B14F-4D97-AF65-F5344CB8AC3E}">
        <p14:creationId xmlns:p14="http://schemas.microsoft.com/office/powerpoint/2010/main" val="2725086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FF0000"/>
                </a:solidFill>
              </a:rPr>
              <a:t>1e en 2e lijn</a:t>
            </a:r>
          </a:p>
        </p:txBody>
      </p:sp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endParaRPr lang="nl-NL" dirty="0"/>
          </a:p>
          <a:p>
            <a:endParaRPr lang="nl-NL" dirty="0"/>
          </a:p>
          <a:p>
            <a:r>
              <a:rPr lang="nl-NL" dirty="0"/>
              <a:t>1</a:t>
            </a:r>
            <a:r>
              <a:rPr lang="nl-NL" baseline="30000" dirty="0"/>
              <a:t>e</a:t>
            </a:r>
            <a:r>
              <a:rPr lang="nl-NL" dirty="0"/>
              <a:t> lijn: zorg dicht bij huis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2</a:t>
            </a:r>
            <a:r>
              <a:rPr lang="nl-NL" baseline="30000" dirty="0"/>
              <a:t>e</a:t>
            </a:r>
            <a:r>
              <a:rPr lang="nl-NL" dirty="0"/>
              <a:t> lijn: medisch specialistische zorg</a:t>
            </a:r>
          </a:p>
        </p:txBody>
      </p:sp>
      <p:cxnSp>
        <p:nvCxnSpPr>
          <p:cNvPr id="5" name="Rechte verbindingslijn 4"/>
          <p:cNvCxnSpPr/>
          <p:nvPr/>
        </p:nvCxnSpPr>
        <p:spPr>
          <a:xfrm>
            <a:off x="251520" y="3881222"/>
            <a:ext cx="604867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ep 15"/>
          <p:cNvGrpSpPr/>
          <p:nvPr/>
        </p:nvGrpSpPr>
        <p:grpSpPr>
          <a:xfrm>
            <a:off x="6799312" y="2924944"/>
            <a:ext cx="2165177" cy="1784059"/>
            <a:chOff x="6799312" y="2924944"/>
            <a:chExt cx="2165177" cy="1784059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6296" y="3378696"/>
              <a:ext cx="1219200" cy="914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Tekstvak 7"/>
            <p:cNvSpPr txBox="1"/>
            <p:nvPr/>
          </p:nvSpPr>
          <p:spPr>
            <a:xfrm>
              <a:off x="7524328" y="2924944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b="1" dirty="0">
                  <a:solidFill>
                    <a:srgbClr val="00B0F0"/>
                  </a:solidFill>
                </a:rPr>
                <a:t>1</a:t>
              </a:r>
              <a:r>
                <a:rPr lang="nl-NL" b="1" baseline="30000" dirty="0">
                  <a:solidFill>
                    <a:srgbClr val="00B0F0"/>
                  </a:solidFill>
                </a:rPr>
                <a:t>e</a:t>
              </a:r>
              <a:r>
                <a:rPr lang="nl-NL" b="1" dirty="0">
                  <a:solidFill>
                    <a:srgbClr val="00B0F0"/>
                  </a:solidFill>
                </a:rPr>
                <a:t> lijn</a:t>
              </a:r>
            </a:p>
          </p:txBody>
        </p:sp>
        <p:sp>
          <p:nvSpPr>
            <p:cNvPr id="9" name="Tekstvak 8"/>
            <p:cNvSpPr txBox="1"/>
            <p:nvPr/>
          </p:nvSpPr>
          <p:spPr>
            <a:xfrm>
              <a:off x="7485856" y="4339671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b="1" dirty="0">
                  <a:solidFill>
                    <a:srgbClr val="00B050"/>
                  </a:solidFill>
                </a:rPr>
                <a:t>2</a:t>
              </a:r>
              <a:r>
                <a:rPr lang="nl-NL" b="1" baseline="30000" dirty="0">
                  <a:solidFill>
                    <a:srgbClr val="00B050"/>
                  </a:solidFill>
                </a:rPr>
                <a:t>e</a:t>
              </a:r>
              <a:r>
                <a:rPr lang="nl-NL" b="1" dirty="0">
                  <a:solidFill>
                    <a:srgbClr val="00B050"/>
                  </a:solidFill>
                </a:rPr>
                <a:t> lijn</a:t>
              </a:r>
            </a:p>
          </p:txBody>
        </p:sp>
        <p:sp>
          <p:nvSpPr>
            <p:cNvPr id="10" name="U-vormige pijl 9"/>
            <p:cNvSpPr/>
            <p:nvPr/>
          </p:nvSpPr>
          <p:spPr>
            <a:xfrm rot="5400000">
              <a:off x="7784427" y="3528942"/>
              <a:ext cx="1712051" cy="648072"/>
            </a:xfrm>
            <a:prstGeom prst="uturnArrow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chemeClr val="tx1"/>
                </a:solidFill>
              </a:endParaRPr>
            </a:p>
          </p:txBody>
        </p:sp>
        <p:sp>
          <p:nvSpPr>
            <p:cNvPr id="11" name="U-vormige pijl 10"/>
            <p:cNvSpPr/>
            <p:nvPr/>
          </p:nvSpPr>
          <p:spPr>
            <a:xfrm rot="5400000" flipH="1" flipV="1">
              <a:off x="6294906" y="3501358"/>
              <a:ext cx="1656883" cy="648072"/>
            </a:xfrm>
            <a:prstGeom prst="uturnArrow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chemeClr val="tx1"/>
                </a:solidFill>
              </a:endParaRPr>
            </a:p>
          </p:txBody>
        </p:sp>
        <p:sp>
          <p:nvSpPr>
            <p:cNvPr id="12" name="Tekstvak 11"/>
            <p:cNvSpPr txBox="1"/>
            <p:nvPr/>
          </p:nvSpPr>
          <p:spPr>
            <a:xfrm>
              <a:off x="7236296" y="3573016"/>
              <a:ext cx="1219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400" b="1" dirty="0">
                  <a:solidFill>
                    <a:schemeClr val="bg1"/>
                  </a:solidFill>
                </a:rPr>
                <a:t>Transmurale zorg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63236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FF0000"/>
                </a:solidFill>
              </a:rPr>
              <a:t>1</a:t>
            </a:r>
            <a:r>
              <a:rPr lang="nl-NL" baseline="30000" dirty="0">
                <a:solidFill>
                  <a:srgbClr val="FF0000"/>
                </a:solidFill>
              </a:rPr>
              <a:t>e</a:t>
            </a:r>
            <a:r>
              <a:rPr lang="nl-NL" dirty="0">
                <a:solidFill>
                  <a:srgbClr val="FF0000"/>
                </a:solidFill>
              </a:rPr>
              <a:t> en 2</a:t>
            </a:r>
            <a:r>
              <a:rPr lang="nl-NL" baseline="30000" dirty="0">
                <a:solidFill>
                  <a:srgbClr val="FF0000"/>
                </a:solidFill>
              </a:rPr>
              <a:t>e</a:t>
            </a:r>
            <a:r>
              <a:rPr lang="nl-NL" dirty="0">
                <a:solidFill>
                  <a:srgbClr val="FF0000"/>
                </a:solidFill>
              </a:rPr>
              <a:t> lijn - voorbeelden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>
          <a:solidFill>
            <a:srgbClr val="00B0F0"/>
          </a:solidFill>
          <a:ln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</a:t>
            </a:r>
            <a:r>
              <a:rPr lang="nl-NL" baseline="30000" dirty="0">
                <a:solidFill>
                  <a:schemeClr val="bg1"/>
                </a:solidFill>
              </a:rPr>
              <a:t>e</a:t>
            </a:r>
            <a:r>
              <a:rPr lang="nl-NL" dirty="0">
                <a:solidFill>
                  <a:schemeClr val="bg1"/>
                </a:solidFill>
              </a:rPr>
              <a:t> lijn, o.a.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>
          <a:ln w="28575">
            <a:solidFill>
              <a:srgbClr val="00B0F0"/>
            </a:solidFill>
            <a:prstDash val="dash"/>
          </a:ln>
        </p:spPr>
        <p:txBody>
          <a:bodyPr>
            <a:normAutofit/>
          </a:bodyPr>
          <a:lstStyle/>
          <a:p>
            <a:r>
              <a:rPr lang="nl-NL" dirty="0"/>
              <a:t>Huisarts			</a:t>
            </a:r>
          </a:p>
          <a:p>
            <a:r>
              <a:rPr lang="nl-NL" dirty="0"/>
              <a:t>Tandarts</a:t>
            </a:r>
          </a:p>
          <a:p>
            <a:r>
              <a:rPr lang="nl-NL" dirty="0"/>
              <a:t>Apotheker</a:t>
            </a:r>
          </a:p>
          <a:p>
            <a:r>
              <a:rPr lang="nl-NL" dirty="0"/>
              <a:t>Fysiotherapeut</a:t>
            </a:r>
          </a:p>
          <a:p>
            <a:r>
              <a:rPr lang="nl-NL" dirty="0"/>
              <a:t>Podotherapeut</a:t>
            </a:r>
          </a:p>
          <a:p>
            <a:r>
              <a:rPr lang="nl-NL" dirty="0"/>
              <a:t>Verloskundige</a:t>
            </a:r>
          </a:p>
          <a:p>
            <a:r>
              <a:rPr lang="nl-NL" dirty="0"/>
              <a:t>Psycholoog</a:t>
            </a:r>
          </a:p>
          <a:p>
            <a:r>
              <a:rPr lang="nl-NL" dirty="0"/>
              <a:t>Psychotherapeut</a:t>
            </a:r>
          </a:p>
          <a:p>
            <a:endParaRPr lang="nl-NL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3"/>
          </p:nvPr>
        </p:nvSpPr>
        <p:spPr>
          <a:solidFill>
            <a:srgbClr val="00B050"/>
          </a:solidFill>
          <a:ln>
            <a:solidFill>
              <a:srgbClr val="00B050"/>
            </a:solidFill>
          </a:ln>
        </p:spPr>
        <p:txBody>
          <a:bodyPr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</a:t>
            </a:r>
            <a:r>
              <a:rPr lang="nl-NL" baseline="30000" dirty="0">
                <a:solidFill>
                  <a:schemeClr val="bg1"/>
                </a:solidFill>
              </a:rPr>
              <a:t>e</a:t>
            </a:r>
            <a:r>
              <a:rPr lang="nl-NL" dirty="0">
                <a:solidFill>
                  <a:schemeClr val="bg1"/>
                </a:solidFill>
              </a:rPr>
              <a:t> lijn, o.a.</a:t>
            </a:r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4"/>
          </p:nvPr>
        </p:nvSpPr>
        <p:spPr>
          <a:ln w="28575">
            <a:solidFill>
              <a:srgbClr val="00B050"/>
            </a:solidFill>
            <a:prstDash val="dash"/>
          </a:ln>
        </p:spPr>
        <p:txBody>
          <a:bodyPr/>
          <a:lstStyle/>
          <a:p>
            <a:r>
              <a:rPr lang="nl-NL" dirty="0"/>
              <a:t>Ziekenhuis</a:t>
            </a:r>
          </a:p>
          <a:p>
            <a:r>
              <a:rPr lang="nl-NL" dirty="0"/>
              <a:t>Revalidatiecentra</a:t>
            </a:r>
          </a:p>
          <a:p>
            <a:r>
              <a:rPr lang="nl-NL" dirty="0"/>
              <a:t>Verpleeg- en verzorgingshuis</a:t>
            </a:r>
          </a:p>
          <a:p>
            <a:r>
              <a:rPr lang="nl-NL" dirty="0"/>
              <a:t>Instellingen voor geestelijke gezondheidszorg</a:t>
            </a:r>
          </a:p>
          <a:p>
            <a:r>
              <a:rPr lang="nl-NL" dirty="0"/>
              <a:t>Instellingen voor verstandelijk gehandicapten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7780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FF0000"/>
                </a:solidFill>
              </a:rPr>
              <a:t>Paramedische zorg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Letterlijk betekent paramedisch “naast de dokter”.</a:t>
            </a:r>
          </a:p>
          <a:p>
            <a:r>
              <a:rPr lang="nl-NL" dirty="0"/>
              <a:t>Een </a:t>
            </a:r>
            <a:r>
              <a:rPr lang="nl-NL" b="1" dirty="0"/>
              <a:t>paramedicus</a:t>
            </a:r>
            <a:r>
              <a:rPr lang="nl-NL" dirty="0"/>
              <a:t> (meervoud: </a:t>
            </a:r>
            <a:r>
              <a:rPr lang="nl-NL" b="1" dirty="0"/>
              <a:t>paramedici</a:t>
            </a:r>
            <a:r>
              <a:rPr lang="nl-NL" dirty="0"/>
              <a:t>) is iemand die voor zijn beroep medische (</a:t>
            </a:r>
            <a:r>
              <a:rPr lang="nl-NL" dirty="0" err="1"/>
              <a:t>be</a:t>
            </a:r>
            <a:r>
              <a:rPr lang="nl-NL" dirty="0"/>
              <a:t>)handelingen doet, maar geen arts of tandarts is. </a:t>
            </a:r>
          </a:p>
          <a:p>
            <a:r>
              <a:rPr lang="nl-NL" dirty="0"/>
              <a:t>NB een doktersassistent is geen paramedicus, want …… zie volgende dia</a:t>
            </a:r>
          </a:p>
        </p:txBody>
      </p:sp>
    </p:spTree>
    <p:extLst>
      <p:ext uri="{BB962C8B-B14F-4D97-AF65-F5344CB8AC3E}">
        <p14:creationId xmlns:p14="http://schemas.microsoft.com/office/powerpoint/2010/main" val="1650871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FF0000"/>
                </a:solidFill>
              </a:rPr>
              <a:t>Paramedische zorg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Paramedische zorgverleners </a:t>
            </a:r>
          </a:p>
          <a:p>
            <a:pPr lvl="1"/>
            <a:r>
              <a:rPr lang="nl-NL" dirty="0" err="1"/>
              <a:t>HBO-opleiding</a:t>
            </a:r>
            <a:endParaRPr lang="nl-NL" dirty="0"/>
          </a:p>
          <a:p>
            <a:pPr lvl="1"/>
            <a:r>
              <a:rPr lang="nl-NL" dirty="0"/>
              <a:t>Staan in de Wet BIG</a:t>
            </a:r>
          </a:p>
          <a:p>
            <a:pPr lvl="1"/>
            <a:r>
              <a:rPr lang="nl-NL" dirty="0"/>
              <a:t>Werken o.a. in de 1</a:t>
            </a:r>
            <a:r>
              <a:rPr lang="nl-NL" baseline="30000" dirty="0"/>
              <a:t>e</a:t>
            </a:r>
            <a:r>
              <a:rPr lang="nl-NL" dirty="0"/>
              <a:t> lijn, maar ook in de 2</a:t>
            </a:r>
            <a:r>
              <a:rPr lang="nl-NL" baseline="30000" dirty="0"/>
              <a:t>e</a:t>
            </a:r>
            <a:r>
              <a:rPr lang="nl-NL" dirty="0"/>
              <a:t> lijn </a:t>
            </a:r>
          </a:p>
          <a:p>
            <a:pPr lvl="1"/>
            <a:r>
              <a:rPr lang="nl-NL" dirty="0"/>
              <a:t>Behandelen zelfstandig patiënten</a:t>
            </a:r>
          </a:p>
          <a:p>
            <a:pPr lvl="1"/>
            <a:r>
              <a:rPr lang="nl-NL" dirty="0"/>
              <a:t>Geven voorlichting (preventie)</a:t>
            </a:r>
          </a:p>
          <a:p>
            <a:pPr lvl="1"/>
            <a:r>
              <a:rPr lang="nl-NL" dirty="0"/>
              <a:t>Werken volgens protocollen en richtlijnen</a:t>
            </a:r>
          </a:p>
          <a:p>
            <a:pPr lvl="1"/>
            <a:r>
              <a:rPr lang="nl-NL" dirty="0"/>
              <a:t>Patiënten hebben </a:t>
            </a:r>
            <a:r>
              <a:rPr lang="nl-NL" u="sng" dirty="0"/>
              <a:t>geen verwijzing </a:t>
            </a:r>
            <a:r>
              <a:rPr lang="nl-NL" dirty="0"/>
              <a:t>nodig</a:t>
            </a:r>
          </a:p>
          <a:p>
            <a:pPr lvl="2"/>
            <a:r>
              <a:rPr lang="nl-NL" dirty="0"/>
              <a:t>Echter soms weer wel: FT – voor sommige verzekeraars</a:t>
            </a:r>
          </a:p>
        </p:txBody>
      </p:sp>
    </p:spTree>
    <p:extLst>
      <p:ext uri="{BB962C8B-B14F-4D97-AF65-F5344CB8AC3E}">
        <p14:creationId xmlns:p14="http://schemas.microsoft.com/office/powerpoint/2010/main" val="1650871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FF0000"/>
                </a:solidFill>
              </a:rPr>
              <a:t>Paramedische beroepen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978896" cy="4525963"/>
          </a:xfrm>
        </p:spPr>
        <p:txBody>
          <a:bodyPr>
            <a:normAutofit/>
          </a:bodyPr>
          <a:lstStyle/>
          <a:p>
            <a:r>
              <a:rPr lang="nl-NL" dirty="0"/>
              <a:t>Diëtist</a:t>
            </a:r>
          </a:p>
          <a:p>
            <a:r>
              <a:rPr lang="nl-NL" dirty="0"/>
              <a:t>Fysiotherapeut</a:t>
            </a:r>
          </a:p>
          <a:p>
            <a:r>
              <a:rPr lang="nl-NL" dirty="0"/>
              <a:t>Ergotherapeut</a:t>
            </a:r>
          </a:p>
          <a:p>
            <a:r>
              <a:rPr lang="nl-NL" dirty="0"/>
              <a:t>Oefentherapeut </a:t>
            </a:r>
            <a:r>
              <a:rPr lang="nl-NL" dirty="0" err="1"/>
              <a:t>Cesar</a:t>
            </a:r>
            <a:endParaRPr lang="nl-NL" dirty="0"/>
          </a:p>
          <a:p>
            <a:r>
              <a:rPr lang="nl-NL" dirty="0"/>
              <a:t>Oefentherapeut Mensendieck</a:t>
            </a:r>
          </a:p>
          <a:p>
            <a:r>
              <a:rPr lang="nl-NL" dirty="0" err="1"/>
              <a:t>Podotherapeut</a:t>
            </a:r>
            <a:endParaRPr lang="nl-NL" dirty="0"/>
          </a:p>
          <a:p>
            <a:r>
              <a:rPr lang="nl-NL" dirty="0"/>
              <a:t>Logopedist</a:t>
            </a:r>
          </a:p>
          <a:p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923928" cy="4525963"/>
          </a:xfrm>
        </p:spPr>
        <p:txBody>
          <a:bodyPr>
            <a:normAutofit/>
          </a:bodyPr>
          <a:lstStyle/>
          <a:p>
            <a:r>
              <a:rPr lang="nl-NL" dirty="0"/>
              <a:t>Huidtherapeut</a:t>
            </a:r>
          </a:p>
          <a:p>
            <a:r>
              <a:rPr lang="nl-NL" dirty="0"/>
              <a:t>Optometrist</a:t>
            </a:r>
          </a:p>
          <a:p>
            <a:r>
              <a:rPr lang="nl-NL" dirty="0"/>
              <a:t>Orthoptist</a:t>
            </a:r>
          </a:p>
          <a:p>
            <a:r>
              <a:rPr lang="nl-NL" dirty="0"/>
              <a:t>Mondhygiënist</a:t>
            </a:r>
          </a:p>
          <a:p>
            <a:r>
              <a:rPr lang="nl-NL" dirty="0"/>
              <a:t>Radiodiagnostisch laborant</a:t>
            </a:r>
          </a:p>
          <a:p>
            <a:r>
              <a:rPr lang="nl-NL" dirty="0"/>
              <a:t>Verloskundige</a:t>
            </a:r>
          </a:p>
          <a:p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899592" y="5373216"/>
            <a:ext cx="71287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dirty="0"/>
              <a:t>Wat doen deze paramedische zorgverleners?</a:t>
            </a:r>
          </a:p>
        </p:txBody>
      </p:sp>
    </p:spTree>
    <p:extLst>
      <p:ext uri="{BB962C8B-B14F-4D97-AF65-F5344CB8AC3E}">
        <p14:creationId xmlns:p14="http://schemas.microsoft.com/office/powerpoint/2010/main" val="2348511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FF0000"/>
                </a:solidFill>
              </a:rPr>
              <a:t>Verloskundige zorg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77500" lnSpcReduction="20000"/>
          </a:bodyPr>
          <a:lstStyle/>
          <a:p>
            <a:r>
              <a:rPr lang="nl-NL" dirty="0"/>
              <a:t>Wanneer wordt een zwangere begeleid door een verloskundige?</a:t>
            </a:r>
          </a:p>
          <a:p>
            <a:endParaRPr lang="nl-NL" dirty="0"/>
          </a:p>
          <a:p>
            <a:r>
              <a:rPr lang="nl-NL" dirty="0"/>
              <a:t>Geen verwijzing van de huisarts nodig</a:t>
            </a:r>
          </a:p>
          <a:p>
            <a:r>
              <a:rPr lang="nl-NL" dirty="0"/>
              <a:t>Valt onder basiszorgverzekering</a:t>
            </a:r>
          </a:p>
          <a:p>
            <a:endParaRPr lang="nl-NL" dirty="0"/>
          </a:p>
          <a:p>
            <a:r>
              <a:rPr lang="nl-NL" dirty="0" err="1"/>
              <a:t>HBO-opleiding</a:t>
            </a:r>
            <a:r>
              <a:rPr lang="nl-NL" dirty="0"/>
              <a:t>, vermelding in Wet BIG</a:t>
            </a:r>
          </a:p>
          <a:p>
            <a:endParaRPr lang="nl-NL" dirty="0"/>
          </a:p>
          <a:p>
            <a:r>
              <a:rPr lang="nl-NL" dirty="0"/>
              <a:t>Mogen bepaalde geneesmiddelen voorschrijven</a:t>
            </a:r>
          </a:p>
          <a:p>
            <a:pPr lvl="1"/>
            <a:r>
              <a:rPr lang="nl-NL" dirty="0"/>
              <a:t>Welke geneesmiddelen?</a:t>
            </a:r>
          </a:p>
          <a:p>
            <a:endParaRPr lang="nl-NL" dirty="0"/>
          </a:p>
          <a:p>
            <a:r>
              <a:rPr lang="nl-NL" dirty="0"/>
              <a:t>Bij problemen verwijzing naar </a:t>
            </a:r>
          </a:p>
          <a:p>
            <a:pPr lvl="1"/>
            <a:r>
              <a:rPr lang="nl-NL" dirty="0"/>
              <a:t>Huisarts, bijv. UWI</a:t>
            </a:r>
          </a:p>
          <a:p>
            <a:pPr lvl="1"/>
            <a:r>
              <a:rPr lang="nl-NL" dirty="0"/>
              <a:t>Gynaecoloog</a:t>
            </a:r>
          </a:p>
        </p:txBody>
      </p:sp>
    </p:spTree>
    <p:extLst>
      <p:ext uri="{BB962C8B-B14F-4D97-AF65-F5344CB8AC3E}">
        <p14:creationId xmlns:p14="http://schemas.microsoft.com/office/powerpoint/2010/main" val="112560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FF0000"/>
                </a:solidFill>
              </a:rPr>
              <a:t>Wanneer naar de verloskundige?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nl-NL" sz="2800" dirty="0"/>
              <a:t>Zodra een vrouw weet dat ze zwanger is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nl-NL" dirty="0"/>
              <a:t>Verloskundige kan dan aan begin van zwangerschap leefstijladviezen geven</a:t>
            </a:r>
          </a:p>
          <a:p>
            <a:endParaRPr lang="nl-NL" sz="2800" dirty="0"/>
          </a:p>
          <a:p>
            <a:r>
              <a:rPr lang="nl-NL" sz="2800" dirty="0"/>
              <a:t>Toekomst? </a:t>
            </a:r>
          </a:p>
          <a:p>
            <a:pPr>
              <a:buNone/>
            </a:pPr>
            <a:r>
              <a:rPr lang="nl-NL" sz="2800" dirty="0"/>
              <a:t>	Plannen voor </a:t>
            </a:r>
            <a:r>
              <a:rPr lang="nl-NL" sz="2800" dirty="0" err="1"/>
              <a:t>pre-conceptioneel</a:t>
            </a:r>
            <a:r>
              <a:rPr lang="nl-NL" sz="2800" dirty="0"/>
              <a:t> spreekuur</a:t>
            </a:r>
          </a:p>
          <a:p>
            <a:pPr lvl="1"/>
            <a:r>
              <a:rPr lang="nl-NL" sz="2400" dirty="0"/>
              <a:t>Advies: stoppen met roken</a:t>
            </a:r>
          </a:p>
          <a:p>
            <a:pPr lvl="1"/>
            <a:r>
              <a:rPr lang="nl-NL" sz="2400" dirty="0"/>
              <a:t>Advies omtrent alcoholgebruik</a:t>
            </a:r>
          </a:p>
          <a:p>
            <a:pPr lvl="1"/>
            <a:r>
              <a:rPr lang="nl-NL" sz="2400" dirty="0"/>
              <a:t>Advies: foliumzuur – voorkomen </a:t>
            </a:r>
            <a:r>
              <a:rPr lang="nl-NL" sz="2400" dirty="0" err="1"/>
              <a:t>spina</a:t>
            </a:r>
            <a:r>
              <a:rPr lang="nl-NL" sz="2400" dirty="0"/>
              <a:t> </a:t>
            </a:r>
            <a:r>
              <a:rPr lang="nl-NL" sz="2400" dirty="0" err="1"/>
              <a:t>bifida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096170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FF0000"/>
                </a:solidFill>
              </a:rPr>
              <a:t>Tijdens de zwangerschap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79512" y="1268760"/>
            <a:ext cx="5832648" cy="5112568"/>
          </a:xfrm>
        </p:spPr>
        <p:txBody>
          <a:bodyPr>
            <a:noAutofit/>
          </a:bodyPr>
          <a:lstStyle/>
          <a:p>
            <a:r>
              <a:rPr lang="nl-NL" sz="2400" dirty="0"/>
              <a:t>Verloskundige controleert:</a:t>
            </a:r>
          </a:p>
          <a:p>
            <a:pPr lvl="1"/>
            <a:r>
              <a:rPr lang="nl-NL" dirty="0"/>
              <a:t>Groei en conditie van de baby</a:t>
            </a:r>
          </a:p>
          <a:p>
            <a:pPr lvl="1"/>
            <a:r>
              <a:rPr lang="nl-NL" dirty="0"/>
              <a:t>Gezondheid van de moeder</a:t>
            </a:r>
          </a:p>
          <a:p>
            <a:pPr lvl="1"/>
            <a:endParaRPr lang="nl-NL" dirty="0"/>
          </a:p>
          <a:p>
            <a:pPr lvl="2"/>
            <a:r>
              <a:rPr lang="nl-NL" dirty="0"/>
              <a:t>door bijv.</a:t>
            </a:r>
          </a:p>
          <a:p>
            <a:pPr lvl="3"/>
            <a:r>
              <a:rPr lang="nl-NL" dirty="0"/>
              <a:t>Bloedonderzoek </a:t>
            </a:r>
          </a:p>
          <a:p>
            <a:pPr lvl="4"/>
            <a:r>
              <a:rPr lang="nl-NL" sz="2000" dirty="0"/>
              <a:t>bijv. bloedgroep en infectieziekten</a:t>
            </a:r>
          </a:p>
          <a:p>
            <a:pPr lvl="3"/>
            <a:r>
              <a:rPr lang="nl-NL" dirty="0"/>
              <a:t>Echo</a:t>
            </a:r>
          </a:p>
          <a:p>
            <a:pPr lvl="4"/>
            <a:r>
              <a:rPr lang="nl-NL" sz="2000" dirty="0"/>
              <a:t>Aan het begin van de zwangerschap 	</a:t>
            </a:r>
          </a:p>
          <a:p>
            <a:pPr marL="1828800" lvl="4" indent="0">
              <a:buNone/>
            </a:pPr>
            <a:r>
              <a:rPr lang="nl-NL" sz="2000" dirty="0"/>
              <a:t>    (termijnecho)</a:t>
            </a:r>
          </a:p>
          <a:p>
            <a:pPr lvl="4"/>
            <a:r>
              <a:rPr lang="nl-NL" sz="2000" dirty="0"/>
              <a:t>Halverwege de zwangerschap </a:t>
            </a:r>
          </a:p>
          <a:p>
            <a:pPr marL="1828800" lvl="4" indent="0">
              <a:buNone/>
            </a:pPr>
            <a:r>
              <a:rPr lang="nl-NL" sz="2000" dirty="0"/>
              <a:t>    (20 weken echo)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nl-NL" dirty="0"/>
          </a:p>
          <a:p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556792"/>
            <a:ext cx="2476500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3818" y="4433836"/>
            <a:ext cx="2432298" cy="18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66520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</TotalTime>
  <Words>486</Words>
  <Application>Microsoft Office PowerPoint</Application>
  <PresentationFormat>Diavoorstelling (4:3)</PresentationFormat>
  <Paragraphs>167</Paragraphs>
  <Slides>16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19" baseType="lpstr">
      <vt:lpstr>Arial</vt:lpstr>
      <vt:lpstr>Calibri</vt:lpstr>
      <vt:lpstr>Kantoorthema</vt:lpstr>
      <vt:lpstr>Andere zorgverleners  in de 1e lijn</vt:lpstr>
      <vt:lpstr>1e en 2e lijn</vt:lpstr>
      <vt:lpstr>1e en 2e lijn - voorbeelden</vt:lpstr>
      <vt:lpstr>Paramedische zorg</vt:lpstr>
      <vt:lpstr>Paramedische zorg</vt:lpstr>
      <vt:lpstr>Paramedische beroepen</vt:lpstr>
      <vt:lpstr>Verloskundige zorg</vt:lpstr>
      <vt:lpstr>Wanneer naar de verloskundige?</vt:lpstr>
      <vt:lpstr>Tijdens de zwangerschap</vt:lpstr>
      <vt:lpstr>Bevallen</vt:lpstr>
      <vt:lpstr>Kraamzorg</vt:lpstr>
      <vt:lpstr>Hulp bij psychische problemen</vt:lpstr>
      <vt:lpstr>Thuiszorg</vt:lpstr>
      <vt:lpstr>Steeds meer vraag</vt:lpstr>
      <vt:lpstr>Hoe krijg je thuiszorg?</vt:lpstr>
      <vt:lpstr> Wie betaalt de thuiszorg?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Andere zorgverleners in de 1e lijn</dc:title>
  <dc:creator>laura</dc:creator>
  <cp:lastModifiedBy>Eke Postma - Eisma</cp:lastModifiedBy>
  <cp:revision>57</cp:revision>
  <cp:lastPrinted>2013-12-09T18:21:49Z</cp:lastPrinted>
  <dcterms:created xsi:type="dcterms:W3CDTF">2012-06-27T11:44:33Z</dcterms:created>
  <dcterms:modified xsi:type="dcterms:W3CDTF">2019-03-27T09:42:52Z</dcterms:modified>
</cp:coreProperties>
</file>